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67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4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73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19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26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0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2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76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98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E25A7-D360-46AC-A072-BF7FBAC72FE2}" type="datetimeFigureOut">
              <a:rPr lang="fr-FR" smtClean="0"/>
              <a:t>14/08/2018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5407-2069-4747-B504-3C13EAE86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29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COOPERATION SPECIFIQUE </a:t>
            </a:r>
            <a:br>
              <a:rPr lang="fr-FR" b="1" dirty="0" smtClean="0"/>
            </a:br>
            <a:r>
              <a:rPr lang="fr-FR" b="1" dirty="0" smtClean="0"/>
              <a:t>AVEC L’OMS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7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19536" y="1143001"/>
            <a:ext cx="83736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Protocoles d’accord signé avec OMS AFRO</a:t>
            </a:r>
            <a:r>
              <a:rPr lang="fr-FR" sz="2400" b="1" dirty="0"/>
              <a:t> </a:t>
            </a:r>
            <a:r>
              <a:rPr lang="fr-FR" sz="2400" dirty="0"/>
              <a:t>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1</a:t>
            </a:r>
            <a:r>
              <a:rPr lang="fr-FR" sz="2400" baseline="30000" dirty="0"/>
              <a:t>er</a:t>
            </a:r>
            <a:r>
              <a:rPr lang="fr-FR" sz="2400" dirty="0"/>
              <a:t> le récent (renouvelé) au mois de mars 2015 pour période de 3 ans, ensuite renouvelable par tacite reconduction ;</a:t>
            </a:r>
          </a:p>
          <a:p>
            <a:endParaRPr lang="fr-FR" sz="2400" b="1" dirty="0"/>
          </a:p>
          <a:p>
            <a:r>
              <a:rPr lang="fr-FR" sz="2400" b="1" dirty="0"/>
              <a:t>Programme conjoint de travail avec  </a:t>
            </a:r>
            <a:r>
              <a:rPr lang="fr-FR" sz="2400" b="1" dirty="0"/>
              <a:t>OMS </a:t>
            </a:r>
            <a:r>
              <a:rPr lang="fr-FR" sz="2400" b="1" dirty="0"/>
              <a:t>EIP Centre</a:t>
            </a:r>
            <a:endParaRPr lang="fr-F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Le dernier a couvert la période 2013-2014</a:t>
            </a:r>
          </a:p>
          <a:p>
            <a:endParaRPr lang="fr-FR" sz="2400" dirty="0"/>
          </a:p>
          <a:p>
            <a:r>
              <a:rPr lang="fr-FR" sz="2400" dirty="0"/>
              <a:t>Depuis 2015, pas d’élaboration du programme, mais continuité de travail entre les différents programmes (Paludisme, MTN/THA, VIH/SIDA, HPPN, SR, Renforcement des RH, MVE,MEV…)</a:t>
            </a:r>
          </a:p>
          <a:p>
            <a:endParaRPr lang="fr-FR" sz="2400" dirty="0">
              <a:solidFill>
                <a:srgbClr val="0070C0"/>
              </a:solidFill>
            </a:endParaRPr>
          </a:p>
          <a:p>
            <a:r>
              <a:rPr lang="fr-FR" sz="2400" b="1" dirty="0">
                <a:solidFill>
                  <a:srgbClr val="0070C0"/>
                </a:solidFill>
              </a:rPr>
              <a:t>« </a:t>
            </a:r>
            <a:r>
              <a:rPr lang="fr-FR" sz="2400" b="1" i="1" dirty="0">
                <a:solidFill>
                  <a:srgbClr val="0070C0"/>
                </a:solidFill>
              </a:rPr>
              <a:t>La reprise de cette importante activité d’élaboration de programmes conjoints est vivement souhaitée par l’OCEAC</a:t>
            </a:r>
            <a:r>
              <a:rPr lang="fr-FR" sz="2400" b="1" dirty="0">
                <a:solidFill>
                  <a:srgbClr val="0070C0"/>
                </a:solidFill>
              </a:rPr>
              <a:t> »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7"/>
            <a:ext cx="83736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VIH/SIDA</a:t>
            </a:r>
            <a:r>
              <a:rPr lang="fr-FR" sz="2400" dirty="0"/>
              <a:t>: </a:t>
            </a:r>
            <a:endParaRPr lang="fr-F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Evaluation du plan d’action S/R lutte contre le VIH/SIDA 2006-2010 OCEAC </a:t>
            </a:r>
            <a:r>
              <a:rPr lang="fr-FR" sz="2400" dirty="0">
                <a:solidFill>
                  <a:srgbClr val="0070C0"/>
                </a:solidFill>
              </a:rPr>
              <a:t>( </a:t>
            </a:r>
            <a:r>
              <a:rPr lang="fr-FR" sz="2400" u="sng" dirty="0">
                <a:solidFill>
                  <a:srgbClr val="0070C0"/>
                </a:solidFill>
              </a:rPr>
              <a:t>action en cours</a:t>
            </a:r>
            <a:r>
              <a:rPr lang="fr-FR" sz="2400" dirty="0">
                <a:solidFill>
                  <a:srgbClr val="0070C0"/>
                </a:solidFill>
              </a:rPr>
              <a:t>: sollicitation </a:t>
            </a:r>
            <a:r>
              <a:rPr lang="fr-FR" sz="2400" dirty="0">
                <a:solidFill>
                  <a:srgbClr val="0070C0"/>
                </a:solidFill>
              </a:rPr>
              <a:t>a</a:t>
            </a:r>
            <a:r>
              <a:rPr lang="fr-FR" sz="2400" dirty="0">
                <a:solidFill>
                  <a:srgbClr val="0070C0"/>
                </a:solidFill>
              </a:rPr>
              <a:t>ppui technique de l’OMS/lettre du SE envoyée à la DR/OMS-AFRO);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Rédaction d’un projet de plan stratégique S/R lutte contre VIH/TB/Hépatites </a:t>
            </a:r>
            <a:r>
              <a:rPr lang="fr-FR" sz="2400" dirty="0">
                <a:solidFill>
                  <a:srgbClr val="0070C0"/>
                </a:solidFill>
              </a:rPr>
              <a:t>(</a:t>
            </a:r>
            <a:r>
              <a:rPr lang="fr-FR" sz="2400" u="sng" dirty="0">
                <a:solidFill>
                  <a:srgbClr val="0070C0"/>
                </a:solidFill>
              </a:rPr>
              <a:t>action en </a:t>
            </a:r>
            <a:r>
              <a:rPr lang="fr-FR" sz="2400" u="sng" dirty="0">
                <a:solidFill>
                  <a:srgbClr val="0070C0"/>
                </a:solidFill>
              </a:rPr>
              <a:t>cours</a:t>
            </a:r>
            <a:r>
              <a:rPr lang="fr-FR" sz="2400" dirty="0">
                <a:solidFill>
                  <a:srgbClr val="0070C0"/>
                </a:solidFill>
              </a:rPr>
              <a:t>: sollicitation </a:t>
            </a:r>
            <a:r>
              <a:rPr lang="fr-FR" sz="2400" dirty="0">
                <a:solidFill>
                  <a:srgbClr val="0070C0"/>
                </a:solidFill>
              </a:rPr>
              <a:t>a</a:t>
            </a:r>
            <a:r>
              <a:rPr lang="fr-FR" sz="2400" dirty="0">
                <a:solidFill>
                  <a:srgbClr val="0070C0"/>
                </a:solidFill>
              </a:rPr>
              <a:t>ppui </a:t>
            </a:r>
            <a:r>
              <a:rPr lang="fr-FR" sz="2400" dirty="0">
                <a:solidFill>
                  <a:srgbClr val="0070C0"/>
                </a:solidFill>
              </a:rPr>
              <a:t>technique de </a:t>
            </a:r>
            <a:r>
              <a:rPr lang="fr-FR" sz="2400" dirty="0">
                <a:solidFill>
                  <a:srgbClr val="0070C0"/>
                </a:solidFill>
              </a:rPr>
              <a:t>l’OMS/lettre </a:t>
            </a:r>
            <a:r>
              <a:rPr lang="fr-FR" sz="2400" dirty="0">
                <a:solidFill>
                  <a:srgbClr val="0070C0"/>
                </a:solidFill>
              </a:rPr>
              <a:t>du SE envoyée à la DR/OMS-AFRO</a:t>
            </a:r>
            <a:r>
              <a:rPr lang="fr-FR" sz="2400" dirty="0">
                <a:solidFill>
                  <a:srgbClr val="0070C0"/>
                </a:solidFill>
              </a:rPr>
              <a:t>)</a:t>
            </a:r>
            <a:r>
              <a:rPr lang="fr-FR" sz="2400" dirty="0"/>
              <a:t> ;</a:t>
            </a:r>
            <a:endParaRPr lang="fr-FR" sz="2200" dirty="0"/>
          </a:p>
          <a:p>
            <a:endParaRPr lang="fr-FR" sz="2400" b="1" dirty="0"/>
          </a:p>
          <a:p>
            <a:r>
              <a:rPr lang="fr-FR" sz="2400" b="1" dirty="0"/>
              <a:t>Projet Prévention VIH/SIDA en Afrique centrale /PPSAC</a:t>
            </a:r>
            <a:r>
              <a:rPr lang="fr-FR" sz="2400" dirty="0"/>
              <a:t> </a:t>
            </a:r>
            <a:r>
              <a:rPr lang="fr-FR" sz="2400" dirty="0"/>
              <a:t>(financé par l’Allemagne) </a:t>
            </a:r>
            <a:r>
              <a:rPr lang="fr-FR" sz="2400" b="1" dirty="0"/>
              <a:t>, 5</a:t>
            </a:r>
            <a:r>
              <a:rPr lang="fr-FR" sz="2400" b="1" baseline="30000" dirty="0"/>
              <a:t>ème</a:t>
            </a:r>
            <a:r>
              <a:rPr lang="fr-FR" sz="2400" b="1" dirty="0"/>
              <a:t> phase: </a:t>
            </a:r>
            <a:r>
              <a:rPr lang="fr-FR" sz="2400" u="sng" dirty="0">
                <a:solidFill>
                  <a:srgbClr val="0070C0"/>
                </a:solidFill>
              </a:rPr>
              <a:t>action </a:t>
            </a:r>
            <a:r>
              <a:rPr lang="fr-FR" sz="2400" u="sng" dirty="0">
                <a:solidFill>
                  <a:srgbClr val="0070C0"/>
                </a:solidFill>
              </a:rPr>
              <a:t>en cours</a:t>
            </a:r>
            <a:r>
              <a:rPr lang="fr-FR" sz="2400" dirty="0">
                <a:solidFill>
                  <a:srgbClr val="0070C0"/>
                </a:solidFill>
              </a:rPr>
              <a:t>: sollicitation </a:t>
            </a:r>
            <a:r>
              <a:rPr lang="fr-FR" sz="2400" dirty="0">
                <a:solidFill>
                  <a:srgbClr val="0070C0"/>
                </a:solidFill>
              </a:rPr>
              <a:t>de l’OMS (Congo) pour une participation au Groupe Consultatif Régional de Suivi du Projet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819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 (2)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7"/>
            <a:ext cx="837361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PALUDISME</a:t>
            </a:r>
            <a:r>
              <a:rPr lang="fr-FR" sz="2400" dirty="0"/>
              <a:t>: </a:t>
            </a:r>
            <a:endParaRPr lang="fr-F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Evaluation du plan d’action S/R lutte contre le paludisme 2011-2015 OCEAC </a:t>
            </a:r>
            <a:r>
              <a:rPr lang="fr-FR" sz="2200" dirty="0">
                <a:solidFill>
                  <a:srgbClr val="0070C0"/>
                </a:solidFill>
              </a:rPr>
              <a:t>( </a:t>
            </a:r>
            <a:r>
              <a:rPr lang="fr-FR" sz="2200" u="sng" dirty="0">
                <a:solidFill>
                  <a:srgbClr val="0070C0"/>
                </a:solidFill>
              </a:rPr>
              <a:t>action en projet</a:t>
            </a:r>
            <a:r>
              <a:rPr lang="fr-FR" sz="2200" dirty="0">
                <a:solidFill>
                  <a:srgbClr val="0070C0"/>
                </a:solidFill>
              </a:rPr>
              <a:t>: sollicitation </a:t>
            </a:r>
            <a:r>
              <a:rPr lang="fr-FR" sz="2200" dirty="0">
                <a:solidFill>
                  <a:srgbClr val="0070C0"/>
                </a:solidFill>
              </a:rPr>
              <a:t>a</a:t>
            </a:r>
            <a:r>
              <a:rPr lang="fr-FR" sz="2200" dirty="0">
                <a:solidFill>
                  <a:srgbClr val="0070C0"/>
                </a:solidFill>
              </a:rPr>
              <a:t>ppui technique de l’OMS);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Rédaction d’un projet de plan stratégique 2019-2023 </a:t>
            </a:r>
            <a:r>
              <a:rPr lang="fr-FR" sz="2200" dirty="0">
                <a:solidFill>
                  <a:srgbClr val="0070C0"/>
                </a:solidFill>
              </a:rPr>
              <a:t>(</a:t>
            </a:r>
            <a:r>
              <a:rPr lang="fr-FR" sz="2200" u="sng" dirty="0">
                <a:solidFill>
                  <a:srgbClr val="0070C0"/>
                </a:solidFill>
              </a:rPr>
              <a:t>action </a:t>
            </a:r>
            <a:r>
              <a:rPr lang="fr-FR" sz="2200" u="sng" dirty="0">
                <a:solidFill>
                  <a:srgbClr val="0070C0"/>
                </a:solidFill>
              </a:rPr>
              <a:t>en </a:t>
            </a:r>
            <a:r>
              <a:rPr lang="fr-FR" sz="2200" u="sng" dirty="0">
                <a:solidFill>
                  <a:srgbClr val="0070C0"/>
                </a:solidFill>
              </a:rPr>
              <a:t>projet</a:t>
            </a:r>
            <a:r>
              <a:rPr lang="fr-FR" sz="2200" dirty="0">
                <a:solidFill>
                  <a:srgbClr val="0070C0"/>
                </a:solidFill>
              </a:rPr>
              <a:t>: sollicitation </a:t>
            </a:r>
            <a:r>
              <a:rPr lang="fr-FR" sz="2200" dirty="0">
                <a:solidFill>
                  <a:srgbClr val="0070C0"/>
                </a:solidFill>
              </a:rPr>
              <a:t>a</a:t>
            </a:r>
            <a:r>
              <a:rPr lang="fr-FR" sz="2200" dirty="0">
                <a:solidFill>
                  <a:srgbClr val="0070C0"/>
                </a:solidFill>
              </a:rPr>
              <a:t>ppui </a:t>
            </a:r>
            <a:r>
              <a:rPr lang="fr-FR" sz="2200" dirty="0">
                <a:solidFill>
                  <a:srgbClr val="0070C0"/>
                </a:solidFill>
              </a:rPr>
              <a:t>technique de l’OMS)</a:t>
            </a:r>
            <a:r>
              <a:rPr lang="fr-FR" sz="2200" dirty="0"/>
              <a:t> ;</a:t>
            </a:r>
          </a:p>
          <a:p>
            <a:pPr lvl="1" algn="just"/>
            <a:endParaRPr lang="fr-FR" sz="22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Rédaction d’un projet de lutte contre le paludisme au niveau transfrontalier des pays de la CEMAC / analyse de la situation disponible </a:t>
            </a:r>
            <a:r>
              <a:rPr lang="fr-FR" sz="2200" dirty="0">
                <a:solidFill>
                  <a:srgbClr val="0070C0"/>
                </a:solidFill>
              </a:rPr>
              <a:t>(</a:t>
            </a:r>
            <a:r>
              <a:rPr lang="fr-FR" sz="2200" u="sng" dirty="0">
                <a:solidFill>
                  <a:srgbClr val="0070C0"/>
                </a:solidFill>
              </a:rPr>
              <a:t>action en projet</a:t>
            </a:r>
            <a:r>
              <a:rPr lang="fr-FR" sz="2200" dirty="0">
                <a:solidFill>
                  <a:srgbClr val="0070C0"/>
                </a:solidFill>
              </a:rPr>
              <a:t>: sollicitation appui technique de l’OMS) </a:t>
            </a:r>
            <a:endParaRPr lang="fr-FR" sz="22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Tenue d’une réunion de coordination S/R de la lutte contre le paludisme de l’Afrique centrale, pour Sept 2018, </a:t>
            </a:r>
            <a:r>
              <a:rPr lang="fr-FR" sz="2200" dirty="0">
                <a:solidFill>
                  <a:srgbClr val="0070C0"/>
                </a:solidFill>
              </a:rPr>
              <a:t>(</a:t>
            </a:r>
            <a:r>
              <a:rPr lang="fr-FR" sz="2200" u="sng" dirty="0">
                <a:solidFill>
                  <a:srgbClr val="0070C0"/>
                </a:solidFill>
              </a:rPr>
              <a:t>action </a:t>
            </a:r>
            <a:r>
              <a:rPr lang="fr-FR" sz="2200" u="sng" dirty="0">
                <a:solidFill>
                  <a:srgbClr val="0070C0"/>
                </a:solidFill>
              </a:rPr>
              <a:t>en </a:t>
            </a:r>
            <a:r>
              <a:rPr lang="fr-FR" sz="2200" u="sng" dirty="0">
                <a:solidFill>
                  <a:srgbClr val="0070C0"/>
                </a:solidFill>
              </a:rPr>
              <a:t>cours</a:t>
            </a:r>
            <a:r>
              <a:rPr lang="fr-FR" sz="2200" dirty="0">
                <a:solidFill>
                  <a:srgbClr val="0070C0"/>
                </a:solidFill>
              </a:rPr>
              <a:t>: </a:t>
            </a:r>
            <a:r>
              <a:rPr lang="fr-FR" sz="2200" dirty="0">
                <a:solidFill>
                  <a:srgbClr val="0070C0"/>
                </a:solidFill>
              </a:rPr>
              <a:t>sollicitation appui </a:t>
            </a:r>
            <a:r>
              <a:rPr lang="fr-FR" sz="2200" dirty="0">
                <a:solidFill>
                  <a:srgbClr val="0070C0"/>
                </a:solidFill>
              </a:rPr>
              <a:t>technique et financier </a:t>
            </a:r>
            <a:r>
              <a:rPr lang="fr-FR" sz="2200" dirty="0">
                <a:solidFill>
                  <a:srgbClr val="0070C0"/>
                </a:solidFill>
              </a:rPr>
              <a:t>de </a:t>
            </a:r>
            <a:r>
              <a:rPr lang="fr-FR" sz="2200" dirty="0">
                <a:solidFill>
                  <a:srgbClr val="0070C0"/>
                </a:solidFill>
              </a:rPr>
              <a:t>l’OMS et RBM / lettre et TDR envoyé par le SE/OCEAC à OMS HQ) </a:t>
            </a:r>
            <a:endParaRPr lang="fr-FR" sz="22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571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 (3)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7"/>
            <a:ext cx="83736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MTN/THA</a:t>
            </a:r>
            <a:r>
              <a:rPr lang="fr-FR" sz="2400" dirty="0"/>
              <a:t>: </a:t>
            </a:r>
            <a:endParaRPr lang="fr-F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Projet S/R (CEMAC) de lutte contre les MTN, financé par l’Allemagne, en cours de mise en œuvre par l’OCEAC</a:t>
            </a:r>
            <a:r>
              <a:rPr lang="fr-FR" sz="2200" dirty="0">
                <a:solidFill>
                  <a:srgbClr val="0070C0"/>
                </a:solidFill>
              </a:rPr>
              <a:t>( </a:t>
            </a:r>
            <a:r>
              <a:rPr lang="fr-FR" sz="2200" u="sng" dirty="0">
                <a:solidFill>
                  <a:srgbClr val="0070C0"/>
                </a:solidFill>
              </a:rPr>
              <a:t>action en projet</a:t>
            </a:r>
            <a:r>
              <a:rPr lang="fr-FR" sz="2200" dirty="0">
                <a:solidFill>
                  <a:srgbClr val="0070C0"/>
                </a:solidFill>
              </a:rPr>
              <a:t>: sollicitation de l’OMS pour appui technique aux programmes nationaux, participations aux plates formes scientifiques du projet…) ;</a:t>
            </a:r>
          </a:p>
          <a:p>
            <a:pPr lvl="1" algn="just"/>
            <a:endParaRPr lang="fr-FR" sz="22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THA: </a:t>
            </a:r>
            <a:r>
              <a:rPr lang="fr-FR" sz="2200" u="sng" dirty="0">
                <a:solidFill>
                  <a:srgbClr val="0070C0"/>
                </a:solidFill>
              </a:rPr>
              <a:t>action en cours</a:t>
            </a:r>
            <a:r>
              <a:rPr lang="fr-FR" sz="2200" dirty="0">
                <a:solidFill>
                  <a:srgbClr val="0070C0"/>
                </a:solidFill>
              </a:rPr>
              <a:t>: Cheminement ensemble OCEAC/OMS en appui techniques et financiers aux pays et la tenue des réunions de coordination </a:t>
            </a:r>
            <a:r>
              <a:rPr lang="fr-FR" sz="2200" dirty="0"/>
              <a:t>;</a:t>
            </a:r>
          </a:p>
          <a:p>
            <a:pPr lvl="1" algn="just"/>
            <a:endParaRPr lang="fr-FR" sz="22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2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 (4)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7"/>
            <a:ext cx="837361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HARMONISATION DES POLITIQUES PHARMACEUTIQUES NATIONALES (HPPN)</a:t>
            </a:r>
            <a:r>
              <a:rPr lang="fr-FR" sz="2400" dirty="0"/>
              <a:t>: </a:t>
            </a:r>
            <a:endParaRPr lang="fr-FR" sz="2400" dirty="0"/>
          </a:p>
          <a:p>
            <a:r>
              <a:rPr lang="fr-FR" sz="2400" dirty="0"/>
              <a:t>L’a</a:t>
            </a:r>
            <a:r>
              <a:rPr lang="fr-FR" sz="2200" dirty="0"/>
              <a:t>ppui multiforme de l’OMS à l’OCEAC a permis: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 l’élaboration d’une politique pharmaceutique commune (PPC) et des documents connexes (homologation, inspection, approvisionnement) des pays de la CEMAC, adopté par le Chefs d’Etats en juin 2013</a:t>
            </a:r>
            <a:r>
              <a:rPr lang="fr-FR" sz="2200" dirty="0">
                <a:solidFill>
                  <a:srgbClr val="0070C0"/>
                </a:solidFill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L’élaboration d’un plan opérationnel S/R de lutte contre les faux médicaments et la vente illicite des médicaments en zone CEMAC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La tenue de plusieurs ateliers de renforcement des capacités techniques des experts pays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u="sng" dirty="0">
                <a:solidFill>
                  <a:srgbClr val="0070C0"/>
                </a:solidFill>
              </a:rPr>
              <a:t>action en cours</a:t>
            </a:r>
            <a:r>
              <a:rPr lang="fr-FR" sz="2200" dirty="0">
                <a:solidFill>
                  <a:srgbClr val="0070C0"/>
                </a:solidFill>
              </a:rPr>
              <a:t>: </a:t>
            </a:r>
            <a:r>
              <a:rPr lang="fr-FR" sz="2200" dirty="0">
                <a:solidFill>
                  <a:srgbClr val="0070C0"/>
                </a:solidFill>
              </a:rPr>
              <a:t>préparation à l’organisation (OCEAC/OMS) des ateliers de revues conjointes de dossiers d’AMM de médicaments pour les pays de la CEMAC</a:t>
            </a:r>
            <a:endParaRPr lang="fr-FR" sz="2200" dirty="0"/>
          </a:p>
          <a:p>
            <a:pPr lvl="1" algn="just"/>
            <a:endParaRPr lang="fr-FR" sz="22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593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 (5)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6"/>
            <a:ext cx="83736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LUTTE CONTRE LA MALADIE A VIRUS EBOLA</a:t>
            </a:r>
            <a:r>
              <a:rPr lang="fr-FR" sz="2400" dirty="0"/>
              <a:t>: </a:t>
            </a:r>
            <a:endParaRPr lang="fr-FR" sz="2400" dirty="0"/>
          </a:p>
          <a:p>
            <a:r>
              <a:rPr lang="fr-FR" sz="2400" dirty="0"/>
              <a:t>L’a</a:t>
            </a:r>
            <a:r>
              <a:rPr lang="fr-FR" sz="2200" dirty="0"/>
              <a:t>ppui technique de l’OMS à l’OCEAC a permis: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 l’élaboration d’un plan d’urgence sous régional de prévention et de préparation à la riposte face à l’épidémie de la MVE des pays de la CEMAC. Ce plan adopté, en 2015, par le Chefs d’Etats de la CEMAC a permis l’élaboration/amélioration et la mise en œuvre des plans stratégiques nationaux. </a:t>
            </a:r>
            <a:endParaRPr lang="fr-FR" sz="22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200" u="sng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u="sng" dirty="0">
                <a:solidFill>
                  <a:srgbClr val="0070C0"/>
                </a:solidFill>
              </a:rPr>
              <a:t>A</a:t>
            </a:r>
            <a:r>
              <a:rPr lang="fr-FR" sz="2200" u="sng" dirty="0">
                <a:solidFill>
                  <a:srgbClr val="0070C0"/>
                </a:solidFill>
              </a:rPr>
              <a:t>ction </a:t>
            </a:r>
            <a:r>
              <a:rPr lang="fr-FR" sz="2200" u="sng" dirty="0">
                <a:solidFill>
                  <a:srgbClr val="0070C0"/>
                </a:solidFill>
              </a:rPr>
              <a:t>en </a:t>
            </a:r>
            <a:r>
              <a:rPr lang="fr-FR" sz="2200" u="sng" dirty="0">
                <a:solidFill>
                  <a:srgbClr val="0070C0"/>
                </a:solidFill>
              </a:rPr>
              <a:t>projet</a:t>
            </a:r>
            <a:r>
              <a:rPr lang="fr-FR" sz="2200" dirty="0">
                <a:solidFill>
                  <a:srgbClr val="0070C0"/>
                </a:solidFill>
              </a:rPr>
              <a:t>: Collaboration OMS-CIESPAC pours l’introduction des modules et la dispensation des cours sur la lutte contre la MVE au CIESPAC</a:t>
            </a:r>
            <a:endParaRPr lang="fr-FR" sz="2200" dirty="0"/>
          </a:p>
          <a:p>
            <a:pPr lvl="1" algn="just"/>
            <a:endParaRPr lang="fr-FR" sz="22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184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30578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RESULTATS OU ACTIONS EN COURS DES DIFFERENTS PROGRAMMES PRIORITAIRES AVEC L’OMS (5)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980728"/>
            <a:ext cx="8373616" cy="3600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2200" dirty="0"/>
          </a:p>
          <a:p>
            <a:pPr>
              <a:buNone/>
            </a:pPr>
            <a:endParaRPr lang="fr-FR" sz="2200" dirty="0"/>
          </a:p>
          <a:p>
            <a:pPr>
              <a:buNone/>
            </a:pPr>
            <a:r>
              <a:rPr lang="fr-FR" sz="2200" b="1" dirty="0"/>
              <a:t>	</a:t>
            </a:r>
            <a:endParaRPr lang="fr-FR" sz="2200" dirty="0"/>
          </a:p>
          <a:p>
            <a:pPr algn="just">
              <a:buNone/>
            </a:pPr>
            <a:r>
              <a:rPr lang="fr-FR" sz="2200" dirty="0"/>
              <a:t>      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91544" y="1356436"/>
            <a:ext cx="83736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</a:t>
            </a:r>
            <a:endParaRPr lang="fr-FR" sz="2200" b="1" dirty="0"/>
          </a:p>
          <a:p>
            <a:r>
              <a:rPr lang="fr-FR" sz="2400" b="1" dirty="0"/>
              <a:t>ACTIVITES DU CIESPAC</a:t>
            </a:r>
            <a:r>
              <a:rPr lang="fr-FR" sz="2400" dirty="0"/>
              <a:t>:</a:t>
            </a:r>
          </a:p>
          <a:p>
            <a:r>
              <a:rPr lang="fr-FR" sz="2400" dirty="0"/>
              <a:t> </a:t>
            </a:r>
            <a:endParaRPr lang="fr-FR" sz="2400" dirty="0"/>
          </a:p>
          <a:p>
            <a:r>
              <a:rPr lang="fr-FR" sz="2400" dirty="0"/>
              <a:t>L’a</a:t>
            </a:r>
            <a:r>
              <a:rPr lang="fr-FR" sz="2200" dirty="0"/>
              <a:t>ppui technique de l’OMS au CIESPAC: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 dans la mise en œuvre des rencontres scientifiques mensuelles « les jeudis du CIESPAC » 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dirty="0"/>
              <a:t>Certaines activités de plaidoyer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200" u="sng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200" u="sng" dirty="0">
                <a:solidFill>
                  <a:srgbClr val="0070C0"/>
                </a:solidFill>
              </a:rPr>
              <a:t>A</a:t>
            </a:r>
            <a:r>
              <a:rPr lang="fr-FR" sz="2200" u="sng" dirty="0">
                <a:solidFill>
                  <a:srgbClr val="0070C0"/>
                </a:solidFill>
              </a:rPr>
              <a:t>ction </a:t>
            </a:r>
            <a:r>
              <a:rPr lang="fr-FR" sz="2200" u="sng" dirty="0">
                <a:solidFill>
                  <a:srgbClr val="0070C0"/>
                </a:solidFill>
              </a:rPr>
              <a:t>en </a:t>
            </a:r>
            <a:r>
              <a:rPr lang="fr-FR" sz="2200" u="sng" dirty="0">
                <a:solidFill>
                  <a:srgbClr val="0070C0"/>
                </a:solidFill>
              </a:rPr>
              <a:t>projet</a:t>
            </a:r>
            <a:r>
              <a:rPr lang="fr-FR" sz="2200" dirty="0">
                <a:solidFill>
                  <a:srgbClr val="0070C0"/>
                </a:solidFill>
              </a:rPr>
              <a:t>: Convention de coopération avec l’OMS pays (Congo) en cours d’analyse par les parties. </a:t>
            </a:r>
            <a:endParaRPr lang="fr-FR" sz="2200" dirty="0"/>
          </a:p>
          <a:p>
            <a:pPr lvl="1" algn="just"/>
            <a:endParaRPr lang="fr-FR" sz="22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651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Grand écran</PresentationFormat>
  <Paragraphs>92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COOPERATION SPECIFIQUE  AVEC L’OMS</vt:lpstr>
      <vt:lpstr>Présentation PowerPoint</vt:lpstr>
      <vt:lpstr>RESULTATS OU ACTIONS EN COURS DES DIFFERENTS PROGRAMMES PRIORITAIRES AVEC L’OMS</vt:lpstr>
      <vt:lpstr>RESULTATS OU ACTIONS EN COURS DES DIFFERENTS PROGRAMMES PRIORITAIRES AVEC L’OMS (2)</vt:lpstr>
      <vt:lpstr>RESULTATS OU ACTIONS EN COURS DES DIFFERENTS PROGRAMMES PRIORITAIRES AVEC L’OMS (3)</vt:lpstr>
      <vt:lpstr>RESULTATS OU ACTIONS EN COURS DES DIFFERENTS PROGRAMMES PRIORITAIRES AVEC L’OMS (4)</vt:lpstr>
      <vt:lpstr>RESULTATS OU ACTIONS EN COURS DES DIFFERENTS PROGRAMMES PRIORITAIRES AVEC L’OMS (5)</vt:lpstr>
      <vt:lpstr>RESULTATS OU ACTIONS EN COURS DES DIFFERENTS PROGRAMMES PRIORITAIRES AVEC L’OMS (5)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COOPERATION SPECIFIQUE  AVEC L’OMS</dc:title>
  <dc:creator>TOSHIBA</dc:creator>
  <cp:lastModifiedBy>TOSHIBA</cp:lastModifiedBy>
  <cp:revision>1</cp:revision>
  <dcterms:created xsi:type="dcterms:W3CDTF">2018-08-14T10:32:33Z</dcterms:created>
  <dcterms:modified xsi:type="dcterms:W3CDTF">2018-08-14T10:33:05Z</dcterms:modified>
</cp:coreProperties>
</file>